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631" r:id="rId11"/>
    <p:sldId id="776" r:id="rId12"/>
    <p:sldId id="762" r:id="rId13"/>
    <p:sldId id="716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726" r:id="rId24"/>
    <p:sldId id="727" r:id="rId25"/>
    <p:sldId id="728" r:id="rId26"/>
    <p:sldId id="729" r:id="rId27"/>
    <p:sldId id="730" r:id="rId28"/>
    <p:sldId id="731" r:id="rId29"/>
    <p:sldId id="732" r:id="rId30"/>
    <p:sldId id="733" r:id="rId31"/>
    <p:sldId id="734" r:id="rId32"/>
    <p:sldId id="735" r:id="rId33"/>
    <p:sldId id="736" r:id="rId34"/>
    <p:sldId id="737" r:id="rId35"/>
    <p:sldId id="738" r:id="rId36"/>
    <p:sldId id="750" r:id="rId37"/>
    <p:sldId id="749" r:id="rId38"/>
    <p:sldId id="739" r:id="rId39"/>
    <p:sldId id="763" r:id="rId40"/>
    <p:sldId id="777" r:id="rId41"/>
    <p:sldId id="601" r:id="rId42"/>
    <p:sldId id="599" r:id="rId43"/>
    <p:sldId id="600" r:id="rId44"/>
    <p:sldId id="602" r:id="rId45"/>
    <p:sldId id="605" r:id="rId46"/>
    <p:sldId id="607" r:id="rId47"/>
    <p:sldId id="608" r:id="rId48"/>
    <p:sldId id="652" r:id="rId49"/>
    <p:sldId id="635" r:id="rId50"/>
    <p:sldId id="609" r:id="rId51"/>
    <p:sldId id="636" r:id="rId52"/>
    <p:sldId id="655" r:id="rId53"/>
    <p:sldId id="653" r:id="rId54"/>
    <p:sldId id="654" r:id="rId55"/>
    <p:sldId id="659" r:id="rId56"/>
    <p:sldId id="623" r:id="rId57"/>
    <p:sldId id="624" r:id="rId58"/>
    <p:sldId id="625" r:id="rId59"/>
    <p:sldId id="626" r:id="rId60"/>
    <p:sldId id="627" r:id="rId61"/>
    <p:sldId id="628" r:id="rId62"/>
    <p:sldId id="699" r:id="rId63"/>
    <p:sldId id="700" r:id="rId64"/>
    <p:sldId id="662" r:id="rId65"/>
    <p:sldId id="764" r:id="rId66"/>
    <p:sldId id="751" r:id="rId67"/>
    <p:sldId id="765" r:id="rId68"/>
    <p:sldId id="856" r:id="rId69"/>
    <p:sldId id="857" r:id="rId70"/>
    <p:sldId id="858" r:id="rId71"/>
    <p:sldId id="859" r:id="rId72"/>
    <p:sldId id="860" r:id="rId73"/>
    <p:sldId id="861" r:id="rId74"/>
    <p:sldId id="862" r:id="rId75"/>
    <p:sldId id="871" r:id="rId76"/>
    <p:sldId id="863" r:id="rId77"/>
    <p:sldId id="864" r:id="rId78"/>
    <p:sldId id="865" r:id="rId79"/>
    <p:sldId id="866" r:id="rId80"/>
    <p:sldId id="867" r:id="rId81"/>
    <p:sldId id="868" r:id="rId82"/>
    <p:sldId id="869" r:id="rId83"/>
    <p:sldId id="870" r:id="rId84"/>
    <p:sldId id="770" r:id="rId85"/>
    <p:sldId id="771" r:id="rId86"/>
    <p:sldId id="778" r:id="rId87"/>
    <p:sldId id="772" r:id="rId88"/>
    <p:sldId id="773" r:id="rId89"/>
    <p:sldId id="774" r:id="rId90"/>
    <p:sldId id="775" r:id="rId91"/>
    <p:sldId id="746" r:id="rId92"/>
    <p:sldId id="745" r:id="rId93"/>
    <p:sldId id="766" r:id="rId94"/>
    <p:sldId id="744" r:id="rId95"/>
    <p:sldId id="741" r:id="rId96"/>
    <p:sldId id="748" r:id="rId97"/>
    <p:sldId id="747" r:id="rId98"/>
    <p:sldId id="767" r:id="rId99"/>
    <p:sldId id="757" r:id="rId100"/>
    <p:sldId id="758" r:id="rId101"/>
    <p:sldId id="759" r:id="rId102"/>
    <p:sldId id="760" r:id="rId103"/>
    <p:sldId id="768" r:id="rId104"/>
    <p:sldId id="594" r:id="rId105"/>
    <p:sldId id="595" r:id="rId106"/>
    <p:sldId id="596" r:id="rId107"/>
    <p:sldId id="692" r:id="rId108"/>
    <p:sldId id="693" r:id="rId109"/>
    <p:sldId id="694" r:id="rId110"/>
    <p:sldId id="695" r:id="rId111"/>
    <p:sldId id="696" r:id="rId112"/>
    <p:sldId id="697" r:id="rId113"/>
    <p:sldId id="69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122DCA-2BFF-4C07-B312-A819CFDB2B57}">
          <p14:sldIdLst>
            <p14:sldId id="256"/>
            <p14:sldId id="588"/>
            <p14:sldId id="589"/>
            <p14:sldId id="590"/>
            <p14:sldId id="592"/>
            <p14:sldId id="632"/>
            <p14:sldId id="752"/>
            <p14:sldId id="754"/>
            <p14:sldId id="761"/>
            <p14:sldId id="631"/>
            <p14:sldId id="776"/>
            <p14:sldId id="762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50"/>
            <p14:sldId id="749"/>
            <p14:sldId id="739"/>
            <p14:sldId id="763"/>
            <p14:sldId id="777"/>
            <p14:sldId id="601"/>
            <p14:sldId id="599"/>
            <p14:sldId id="600"/>
            <p14:sldId id="602"/>
            <p14:sldId id="605"/>
            <p14:sldId id="607"/>
            <p14:sldId id="608"/>
            <p14:sldId id="652"/>
            <p14:sldId id="635"/>
            <p14:sldId id="609"/>
            <p14:sldId id="636"/>
            <p14:sldId id="655"/>
            <p14:sldId id="653"/>
            <p14:sldId id="654"/>
            <p14:sldId id="659"/>
            <p14:sldId id="623"/>
            <p14:sldId id="624"/>
            <p14:sldId id="625"/>
            <p14:sldId id="626"/>
            <p14:sldId id="627"/>
            <p14:sldId id="628"/>
            <p14:sldId id="699"/>
            <p14:sldId id="700"/>
            <p14:sldId id="662"/>
            <p14:sldId id="764"/>
            <p14:sldId id="751"/>
            <p14:sldId id="765"/>
            <p14:sldId id="856"/>
            <p14:sldId id="857"/>
            <p14:sldId id="858"/>
            <p14:sldId id="859"/>
            <p14:sldId id="860"/>
            <p14:sldId id="861"/>
            <p14:sldId id="862"/>
            <p14:sldId id="871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770"/>
            <p14:sldId id="771"/>
            <p14:sldId id="778"/>
            <p14:sldId id="772"/>
            <p14:sldId id="773"/>
            <p14:sldId id="774"/>
            <p14:sldId id="775"/>
            <p14:sldId id="746"/>
            <p14:sldId id="745"/>
            <p14:sldId id="766"/>
            <p14:sldId id="744"/>
            <p14:sldId id="741"/>
            <p14:sldId id="748"/>
            <p14:sldId id="747"/>
            <p14:sldId id="767"/>
            <p14:sldId id="757"/>
            <p14:sldId id="758"/>
            <p14:sldId id="759"/>
            <p14:sldId id="760"/>
            <p14:sldId id="768"/>
            <p14:sldId id="594"/>
            <p14:sldId id="595"/>
            <p14:sldId id="596"/>
          </p14:sldIdLst>
        </p14:section>
        <p14:section name="pca harris" id="{F547E2AB-1EAF-48C1-A225-C45EF0322603}">
          <p14:sldIdLst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\begin{align}</a:t>
            </a:r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}(X,Y) &amp;= \</a:t>
            </a:r>
            <a:r>
              <a:rPr lang="en-US" dirty="0" err="1"/>
              <a:t>operatorname</a:t>
            </a:r>
            <a:r>
              <a:rPr lang="en-US" dirty="0"/>
              <a:t>{E}\left[(X - \</a:t>
            </a:r>
            <a:r>
              <a:rPr lang="en-US" dirty="0" err="1"/>
              <a:t>operatorname</a:t>
            </a:r>
            <a:r>
              <a:rPr lang="en-US" dirty="0"/>
              <a:t>{E}[X])(Y - \</a:t>
            </a:r>
            <a:r>
              <a:rPr lang="en-US" dirty="0" err="1"/>
              <a:t>operatorname</a:t>
            </a:r>
            <a:r>
              <a:rPr lang="en-US" dirty="0"/>
              <a:t>{E}[Y])\right]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 -X\</a:t>
            </a:r>
            <a:r>
              <a:rPr lang="en-US" dirty="0" err="1"/>
              <a:t>operatorname</a:t>
            </a:r>
            <a:r>
              <a:rPr lang="en-US" dirty="0"/>
              <a:t>{E}[Y] -Y\</a:t>
            </a:r>
            <a:r>
              <a:rPr lang="en-US" dirty="0" err="1"/>
              <a:t>operatorname</a:t>
            </a:r>
            <a:r>
              <a:rPr lang="en-US" dirty="0"/>
              <a:t>{E}[X]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- 2\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 \</a:t>
            </a:r>
            <a:r>
              <a:rPr lang="en-US" dirty="0" err="1"/>
              <a:t>nonumber</a:t>
            </a:r>
            <a:endParaRPr lang="en-US" dirty="0"/>
          </a:p>
          <a:p>
            <a:r>
              <a:rPr lang="en-US" dirty="0"/>
              <a:t>\end{align}</a:t>
            </a:r>
          </a:p>
          <a:p>
            <a:endParaRPr lang="en-US" dirty="0"/>
          </a:p>
          <a:p>
            <a:r>
              <a:rPr lang="en-US" dirty="0"/>
              <a:t>=================================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{K}_{\</a:t>
            </a:r>
            <a:r>
              <a:rPr lang="en-US" dirty="0" err="1"/>
              <a:t>mathbf</a:t>
            </a:r>
            <a:r>
              <a:rPr lang="en-US" dirty="0"/>
              <a:t>{X}\</a:t>
            </a:r>
            <a:r>
              <a:rPr lang="en-US" dirty="0" err="1"/>
              <a:t>mathbf</a:t>
            </a:r>
            <a:r>
              <a:rPr lang="en-US" dirty="0"/>
              <a:t>{X}} = 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}[\</a:t>
            </a:r>
            <a:r>
              <a:rPr lang="en-US" dirty="0" err="1"/>
              <a:t>mathbf</a:t>
            </a:r>
            <a:r>
              <a:rPr lang="en-US" dirty="0"/>
              <a:t>{X},\</a:t>
            </a:r>
            <a:r>
              <a:rPr lang="en-US" dirty="0" err="1"/>
              <a:t>mathbf</a:t>
            </a:r>
            <a:r>
              <a:rPr lang="en-US" dirty="0"/>
              <a:t>{Y}] = \</a:t>
            </a:r>
            <a:r>
              <a:rPr lang="en-US" dirty="0" err="1"/>
              <a:t>operatorname</a:t>
            </a:r>
            <a:r>
              <a:rPr lang="en-US" dirty="0"/>
              <a:t>{E}[(\</a:t>
            </a:r>
            <a:r>
              <a:rPr lang="en-US" dirty="0" err="1"/>
              <a:t>mathbf</a:t>
            </a:r>
            <a:r>
              <a:rPr lang="en-US" dirty="0"/>
              <a:t>{X}-\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})(\</a:t>
            </a:r>
            <a:r>
              <a:rPr lang="en-US" dirty="0" err="1"/>
              <a:t>mathbf</a:t>
            </a:r>
            <a:r>
              <a:rPr lang="en-US" dirty="0"/>
              <a:t>{Y}-\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})^{\</a:t>
            </a:r>
            <a:r>
              <a:rPr lang="en-US" dirty="0" err="1"/>
              <a:t>rm</a:t>
            </a:r>
            <a:r>
              <a:rPr lang="en-US" dirty="0"/>
              <a:t> T}]= \</a:t>
            </a:r>
            <a:r>
              <a:rPr lang="en-US" dirty="0" err="1"/>
              <a:t>operatorname</a:t>
            </a:r>
            <a:r>
              <a:rPr lang="en-US" dirty="0"/>
              <a:t>{E}[\</a:t>
            </a:r>
            <a:r>
              <a:rPr lang="en-US" dirty="0" err="1"/>
              <a:t>mathbf</a:t>
            </a:r>
            <a:r>
              <a:rPr lang="en-US" dirty="0"/>
              <a:t>{X} \</a:t>
            </a:r>
            <a:r>
              <a:rPr lang="en-US" dirty="0" err="1"/>
              <a:t>mathbf</a:t>
            </a:r>
            <a:r>
              <a:rPr lang="en-US" dirty="0"/>
              <a:t>{Y}^T] - 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}^T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normLoG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\sigma^2\left ( 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2.gif"/><Relationship Id="rId4" Type="http://schemas.openxmlformats.org/officeDocument/2006/relationships/image" Target="../media/image141.gi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5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6.png"/><Relationship Id="rId5" Type="http://schemas.openxmlformats.org/officeDocument/2006/relationships/image" Target="../media/image180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87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50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local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clutter =&gt; invariance to 3D change of viewpoint.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achievable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33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/>
                  <a:t>What distance function to use?</a:t>
                </a:r>
              </a:p>
              <a:p>
                <a:pPr marL="914400" lvl="1" indent="-457200"/>
                <a:r>
                  <a:rPr lang="en-US" sz="2400" dirty="0"/>
                  <a:t>Simple 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Good overall </a:t>
                </a:r>
                <a:r>
                  <a:rPr lang="en-US" sz="2400" b="1" dirty="0"/>
                  <a:t>but</a:t>
                </a:r>
                <a:r>
                  <a:rPr lang="en-US" sz="2400" dirty="0"/>
                  <a:t> can also give small distances for ambiguous (incorrect) matches.</a:t>
                </a:r>
              </a:p>
            </p:txBody>
          </p:sp>
        </mc:Choice>
        <mc:Fallback xmlns=""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5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/>
                  <a:t>Better approach:  ratio 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 ||</m:t>
                    </m:r>
                    <m:r>
                      <a:rPr lang="en-US" b="0" i="1" dirty="0" smtClean="0">
                        <a:latin typeface="Cambria Math"/>
                      </a:rPr>
                      <m:t>&lt;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larger values for 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http://www.canyonstatevinyl.com/images/Picket%20Fence.jpg">
            <a:extLst>
              <a:ext uri="{FF2B5EF4-FFF2-40B4-BE49-F238E27FC236}">
                <a16:creationId xmlns:a16="http://schemas.microsoft.com/office/drawing/2014/main" id="{3321292B-2807-4ABA-BB48-636F02B6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828EBEA5-07B0-4431-86C7-932D59FBB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6" descr="http://www.canyonstatevinyl.com/images/Picket%20Fence.jpg">
            <a:extLst>
              <a:ext uri="{FF2B5EF4-FFF2-40B4-BE49-F238E27FC236}">
                <a16:creationId xmlns:a16="http://schemas.microsoft.com/office/drawing/2014/main" id="{AE7EBC0D-4F44-4985-B789-F778989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8DF8BFAA-BDA8-40A7-BB79-EE2E2FDD0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CEFD82D-0BEB-4B2E-A730-3424FC360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0E1D42D-0CF7-49EC-895D-1BC17B233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9EE4D388-5500-4672-AD88-402D22B1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8B62B9-C972-4C9A-82AC-596E7B6E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C294670-FECE-4307-B7B5-A9302F2A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1E3D544-73CF-4FDA-A99A-F7284960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haven’t been covered about SIFT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fast search of descriptors.</a:t>
            </a:r>
          </a:p>
          <a:p>
            <a:r>
              <a:rPr lang="en-US" dirty="0"/>
              <a:t>A lot of minor engineering steps (e.g. </a:t>
            </a:r>
            <a:r>
              <a:rPr lang="en-US" dirty="0" err="1"/>
              <a:t>thresholding</a:t>
            </a:r>
            <a:r>
              <a:rPr lang="en-US" dirty="0"/>
              <a:t> of features). </a:t>
            </a:r>
          </a:p>
          <a:p>
            <a:r>
              <a:rPr lang="en-US" dirty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b="1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Use SIFT to match descriptors of the two images.</a:t>
            </a:r>
          </a:p>
          <a:p>
            <a:r>
              <a:rPr lang="en-US" dirty="0"/>
              <a:t>Between the two images there can be a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is used to drop wrongly matched points (outliers). Only 3 points needed to be chosen at random to find a RANSAC projection.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77" name="Rectangle"/>
          <p:cNvSpPr/>
          <p:nvPr/>
        </p:nvSpPr>
        <p:spPr>
          <a:xfrm>
            <a:off x="774087" y="1767808"/>
            <a:ext cx="6491730" cy="455468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78" name="Shape"/>
          <p:cNvSpPr/>
          <p:nvPr/>
        </p:nvSpPr>
        <p:spPr>
          <a:xfrm>
            <a:off x="1953626" y="2527080"/>
            <a:ext cx="5241689" cy="375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roup"/>
          <p:cNvGrpSpPr/>
          <p:nvPr/>
        </p:nvGrpSpPr>
        <p:grpSpPr>
          <a:xfrm>
            <a:off x="1314738" y="2068083"/>
            <a:ext cx="1334993" cy="974309"/>
            <a:chOff x="0" y="0"/>
            <a:chExt cx="1423992" cy="1385682"/>
          </a:xfrm>
        </p:grpSpPr>
        <p:sp>
          <p:nvSpPr>
            <p:cNvPr id="179" name="Rectangle"/>
            <p:cNvSpPr/>
            <p:nvPr/>
          </p:nvSpPr>
          <p:spPr>
            <a:xfrm>
              <a:off x="0" y="4113"/>
              <a:ext cx="1423993" cy="137745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19154" y="273691"/>
              <a:ext cx="1385684" cy="843201"/>
              <a:chOff x="0" y="0"/>
              <a:chExt cx="1385682" cy="843199"/>
            </a:xfrm>
          </p:grpSpPr>
          <p:sp>
            <p:nvSpPr>
              <p:cNvPr id="180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 rot="5400000">
              <a:off x="19154" y="271241"/>
              <a:ext cx="1385684" cy="843200"/>
              <a:chOff x="0" y="0"/>
              <a:chExt cx="1385682" cy="843199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91" name="Rectangle"/>
          <p:cNvSpPr/>
          <p:nvPr/>
        </p:nvSpPr>
        <p:spPr>
          <a:xfrm>
            <a:off x="10113455" y="2674350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roup"/>
          <p:cNvGrpSpPr/>
          <p:nvPr/>
        </p:nvGrpSpPr>
        <p:grpSpPr>
          <a:xfrm>
            <a:off x="10131414" y="2863897"/>
            <a:ext cx="1299078" cy="592876"/>
            <a:chOff x="0" y="0"/>
            <a:chExt cx="1385682" cy="843199"/>
          </a:xfrm>
        </p:grpSpPr>
        <p:sp>
          <p:nvSpPr>
            <p:cNvPr id="1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01" name="Group"/>
          <p:cNvGrpSpPr/>
          <p:nvPr/>
        </p:nvGrpSpPr>
        <p:grpSpPr>
          <a:xfrm rot="5400000">
            <a:off x="10293799" y="2763361"/>
            <a:ext cx="974308" cy="790500"/>
            <a:chOff x="0" y="0"/>
            <a:chExt cx="1385682" cy="843199"/>
          </a:xfrm>
        </p:grpSpPr>
        <p:sp>
          <p:nvSpPr>
            <p:cNvPr id="1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02" name="Rectangle"/>
          <p:cNvSpPr/>
          <p:nvPr/>
        </p:nvSpPr>
        <p:spPr>
          <a:xfrm>
            <a:off x="10113456" y="4561804"/>
            <a:ext cx="1334993" cy="968524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roup"/>
          <p:cNvGrpSpPr/>
          <p:nvPr/>
        </p:nvGrpSpPr>
        <p:grpSpPr>
          <a:xfrm>
            <a:off x="10131414" y="4751351"/>
            <a:ext cx="1299078" cy="592875"/>
            <a:chOff x="0" y="0"/>
            <a:chExt cx="1385682" cy="843199"/>
          </a:xfrm>
        </p:grpSpPr>
        <p:sp>
          <p:nvSpPr>
            <p:cNvPr id="203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4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6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2" name="Group"/>
          <p:cNvGrpSpPr/>
          <p:nvPr/>
        </p:nvGrpSpPr>
        <p:grpSpPr>
          <a:xfrm rot="5400000">
            <a:off x="10293799" y="4650816"/>
            <a:ext cx="974308" cy="790500"/>
            <a:chOff x="0" y="0"/>
            <a:chExt cx="1385682" cy="843199"/>
          </a:xfrm>
        </p:grpSpPr>
        <p:sp>
          <p:nvSpPr>
            <p:cNvPr id="208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9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0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1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83" y="2869721"/>
            <a:ext cx="1270620" cy="5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80" y="4694518"/>
            <a:ext cx="1270621" cy="632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array of x gradients"/>
          <p:cNvSpPr txBox="1"/>
          <p:nvPr/>
        </p:nvSpPr>
        <p:spPr>
          <a:xfrm>
            <a:off x="8708188" y="2178473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216" name="array of y gradients"/>
          <p:cNvSpPr txBox="1"/>
          <p:nvPr/>
        </p:nvSpPr>
        <p:spPr>
          <a:xfrm>
            <a:off x="8708188" y="4089427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43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01211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0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1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2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3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4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5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7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8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9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0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1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9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7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8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9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0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1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29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29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0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19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30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1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31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32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2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2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332" name="What does the distribution tell you about the region?"/>
          <p:cNvSpPr txBox="1"/>
          <p:nvPr/>
        </p:nvSpPr>
        <p:spPr>
          <a:xfrm>
            <a:off x="2094765" y="6167182"/>
            <a:ext cx="8068825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365C0"/>
                </a:solidFill>
              </a:rPr>
              <a:t>What does the distribution tell you about the region?</a:t>
            </a:r>
          </a:p>
        </p:txBody>
      </p:sp>
      <p:sp>
        <p:nvSpPr>
          <p:cNvPr id="109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388450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8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9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0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5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7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8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9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0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1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2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4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5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8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5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6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7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79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5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6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7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8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1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2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3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4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5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6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404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9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05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6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7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8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10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1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2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3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27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4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39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4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440" name="distribution reveals edge orientation and magnitude"/>
          <p:cNvSpPr txBox="1"/>
          <p:nvPr/>
        </p:nvSpPr>
        <p:spPr>
          <a:xfrm>
            <a:off x="2162091" y="6167182"/>
            <a:ext cx="7934173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/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00000"/>
                </a:solidFill>
                <a:latin typeface="Helvetica Light"/>
                <a:sym typeface="Helvetica Light"/>
              </a:rPr>
              <a:t>distribution reveals edge orientation and magnitude</a:t>
            </a:r>
          </a:p>
        </p:txBody>
      </p:sp>
      <p:sp>
        <p:nvSpPr>
          <p:cNvPr id="441" name="Circle"/>
          <p:cNvSpPr/>
          <p:nvPr/>
        </p:nvSpPr>
        <p:spPr>
          <a:xfrm>
            <a:off x="1797837" y="4766110"/>
            <a:ext cx="662049" cy="49653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2" name="Oval"/>
          <p:cNvSpPr/>
          <p:nvPr/>
        </p:nvSpPr>
        <p:spPr>
          <a:xfrm>
            <a:off x="5045021" y="4906901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3" name="Oval"/>
          <p:cNvSpPr/>
          <p:nvPr/>
        </p:nvSpPr>
        <p:spPr>
          <a:xfrm>
            <a:off x="8935390" y="4878097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4" name="Oval"/>
          <p:cNvSpPr/>
          <p:nvPr/>
        </p:nvSpPr>
        <p:spPr>
          <a:xfrm rot="17974818">
            <a:off x="9387590" y="5245062"/>
            <a:ext cx="1038227" cy="330413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13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4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311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/>
              <a:t>First attempt: lets take a blob in the image which has a very different surrounding, and this will be our </a:t>
            </a:r>
            <a:r>
              <a:rPr lang="en-US" dirty="0" err="1"/>
              <a:t>keypoint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 descr="C:\snavely\work\teaching\09Fa-CS6610\lectures\lec03\butterfly_bw.png">
            <a:extLst>
              <a:ext uri="{FF2B5EF4-FFF2-40B4-BE49-F238E27FC236}">
                <a16:creationId xmlns:a16="http://schemas.microsoft.com/office/drawing/2014/main" id="{E61530CC-AE3B-498A-852B-B39628E7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4466" y="2677258"/>
            <a:ext cx="7003067" cy="3799742"/>
          </a:xfrm>
          <a:prstGeom prst="rect">
            <a:avLst/>
          </a:prstGeom>
          <a:noFill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09AA60-AF4D-4937-9208-537F28DBF8FC}"/>
              </a:ext>
            </a:extLst>
          </p:cNvPr>
          <p:cNvSpPr/>
          <p:nvPr/>
        </p:nvSpPr>
        <p:spPr>
          <a:xfrm>
            <a:off x="2875176" y="4873657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9A65F-56BC-4B3C-AB3B-91C727A26635}"/>
              </a:ext>
            </a:extLst>
          </p:cNvPr>
          <p:cNvSpPr/>
          <p:nvPr/>
        </p:nvSpPr>
        <p:spPr>
          <a:xfrm>
            <a:off x="6627043" y="4164362"/>
            <a:ext cx="595461" cy="61073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59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577" name="Rectangle"/>
          <p:cNvSpPr/>
          <p:nvPr/>
        </p:nvSpPr>
        <p:spPr>
          <a:xfrm rot="16200000">
            <a:off x="3860491" y="1967068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8" name="Rectangle"/>
          <p:cNvSpPr/>
          <p:nvPr/>
        </p:nvSpPr>
        <p:spPr>
          <a:xfrm rot="16200000">
            <a:off x="3128350" y="1223020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9" name="Rectangle"/>
          <p:cNvSpPr/>
          <p:nvPr/>
        </p:nvSpPr>
        <p:spPr>
          <a:xfrm>
            <a:off x="3425628" y="2484832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580" name="Line"/>
          <p:cNvSpPr/>
          <p:nvPr/>
        </p:nvSpPr>
        <p:spPr>
          <a:xfrm>
            <a:off x="6626314" y="205602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1" name="Line"/>
          <p:cNvSpPr/>
          <p:nvPr/>
        </p:nvSpPr>
        <p:spPr>
          <a:xfrm>
            <a:off x="8232774" y="2652514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2" name="Line"/>
          <p:cNvSpPr/>
          <p:nvPr/>
        </p:nvSpPr>
        <p:spPr>
          <a:xfrm>
            <a:off x="6585264" y="3750865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3" name="Line"/>
          <p:cNvSpPr/>
          <p:nvPr/>
        </p:nvSpPr>
        <p:spPr>
          <a:xfrm>
            <a:off x="8233657" y="310079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1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492603"/>
            <a:ext cx="3688040" cy="1033371"/>
          </a:xfrm>
          <a:prstGeom prst="rect">
            <a:avLst/>
          </a:prstGeom>
        </p:spPr>
      </p:pic>
      <p:sp>
        <p:nvSpPr>
          <p:cNvPr id="585" name="Line"/>
          <p:cNvSpPr/>
          <p:nvPr/>
        </p:nvSpPr>
        <p:spPr>
          <a:xfrm flipV="1">
            <a:off x="6594956" y="1830983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6" name="plot intensities"/>
          <p:cNvSpPr txBox="1"/>
          <p:nvPr/>
        </p:nvSpPr>
        <p:spPr>
          <a:xfrm>
            <a:off x="7712352" y="155391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587" name="constant intensity gradient"/>
          <p:cNvSpPr txBox="1"/>
          <p:nvPr/>
        </p:nvSpPr>
        <p:spPr>
          <a:xfrm>
            <a:off x="374673" y="2320000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588" name="Line"/>
          <p:cNvSpPr/>
          <p:nvPr/>
        </p:nvSpPr>
        <p:spPr>
          <a:xfrm flipH="1">
            <a:off x="3402223" y="4444952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89" name="Line"/>
          <p:cNvSpPr/>
          <p:nvPr/>
        </p:nvSpPr>
        <p:spPr>
          <a:xfrm>
            <a:off x="2090798" y="5437597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2077404" y="535289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2813986" y="548150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2968288" y="55098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2813986" y="543309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4" name="Circle"/>
          <p:cNvSpPr/>
          <p:nvPr/>
        </p:nvSpPr>
        <p:spPr>
          <a:xfrm>
            <a:off x="2578831" y="546595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5" name="Circle"/>
          <p:cNvSpPr/>
          <p:nvPr/>
        </p:nvSpPr>
        <p:spPr>
          <a:xfrm>
            <a:off x="2771688" y="5594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6" name="Circle"/>
          <p:cNvSpPr/>
          <p:nvPr/>
        </p:nvSpPr>
        <p:spPr>
          <a:xfrm>
            <a:off x="1932863" y="53404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7" name="Circle"/>
          <p:cNvSpPr/>
          <p:nvPr/>
        </p:nvSpPr>
        <p:spPr>
          <a:xfrm>
            <a:off x="2951492" y="5388429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8" name="Circle"/>
          <p:cNvSpPr/>
          <p:nvPr/>
        </p:nvSpPr>
        <p:spPr>
          <a:xfrm>
            <a:off x="2974064" y="53102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9" name="Circle"/>
          <p:cNvSpPr/>
          <p:nvPr/>
        </p:nvSpPr>
        <p:spPr>
          <a:xfrm>
            <a:off x="2771688" y="536311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0" name="Circle"/>
          <p:cNvSpPr/>
          <p:nvPr/>
        </p:nvSpPr>
        <p:spPr>
          <a:xfrm>
            <a:off x="2077404" y="545961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1" name="Circle"/>
          <p:cNvSpPr/>
          <p:nvPr/>
        </p:nvSpPr>
        <p:spPr>
          <a:xfrm>
            <a:off x="2874349" y="539378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2" name="Circle"/>
          <p:cNvSpPr/>
          <p:nvPr/>
        </p:nvSpPr>
        <p:spPr>
          <a:xfrm>
            <a:off x="2392470" y="536637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3" name="Circle"/>
          <p:cNvSpPr/>
          <p:nvPr/>
        </p:nvSpPr>
        <p:spPr>
          <a:xfrm>
            <a:off x="2189878" y="53394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4" name="Circle"/>
          <p:cNvSpPr/>
          <p:nvPr/>
        </p:nvSpPr>
        <p:spPr>
          <a:xfrm>
            <a:off x="2891666" y="53460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5" name="Circle"/>
          <p:cNvSpPr/>
          <p:nvPr/>
        </p:nvSpPr>
        <p:spPr>
          <a:xfrm>
            <a:off x="1922822" y="548377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5387278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439764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intensities along the line"/>
          <p:cNvSpPr txBox="1"/>
          <p:nvPr/>
        </p:nvSpPr>
        <p:spPr>
          <a:xfrm>
            <a:off x="7017455" y="3758762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09" name="plot of image gradients"/>
          <p:cNvSpPr txBox="1"/>
          <p:nvPr/>
        </p:nvSpPr>
        <p:spPr>
          <a:xfrm>
            <a:off x="2244286" y="6510783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10" name="Arrow"/>
          <p:cNvSpPr/>
          <p:nvPr/>
        </p:nvSpPr>
        <p:spPr>
          <a:xfrm>
            <a:off x="5463861" y="5281054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11" name="subtract mean"/>
          <p:cNvSpPr txBox="1"/>
          <p:nvPr/>
        </p:nvSpPr>
        <p:spPr>
          <a:xfrm>
            <a:off x="5274268" y="4894510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38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06788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angle"/>
          <p:cNvSpPr/>
          <p:nvPr/>
        </p:nvSpPr>
        <p:spPr>
          <a:xfrm rot="16200000">
            <a:off x="3860491" y="1549814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7" name="Rectangle"/>
          <p:cNvSpPr/>
          <p:nvPr/>
        </p:nvSpPr>
        <p:spPr>
          <a:xfrm rot="16200000">
            <a:off x="3128350" y="805766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8" name="Rectangle"/>
          <p:cNvSpPr/>
          <p:nvPr/>
        </p:nvSpPr>
        <p:spPr>
          <a:xfrm>
            <a:off x="3425628" y="2067578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626314" y="248952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32774" y="3086017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33657" y="353429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6" name="constant intensity gradient"/>
          <p:cNvSpPr txBox="1"/>
          <p:nvPr/>
        </p:nvSpPr>
        <p:spPr>
          <a:xfrm>
            <a:off x="374673" y="1902746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402223" y="4027698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090798" y="5020343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077404" y="493563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2813986" y="506425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2968288" y="509261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2813986" y="50158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578831" y="504870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771688" y="51769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1932863" y="49231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2951492" y="4971175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2974064" y="48929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771688" y="494585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077404" y="504236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2874349" y="49765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392470" y="49491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189878" y="4922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2891666" y="49287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1922822" y="506651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4970024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022510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4286" y="6093529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49" name="Line"/>
          <p:cNvSpPr/>
          <p:nvPr/>
        </p:nvSpPr>
        <p:spPr>
          <a:xfrm>
            <a:off x="8617177" y="4022074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0" name="Line"/>
          <p:cNvSpPr/>
          <p:nvPr/>
        </p:nvSpPr>
        <p:spPr>
          <a:xfrm>
            <a:off x="7305752" y="501471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8006733" y="493001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8743315" y="50586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8897618" y="508698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8743315" y="5010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8508159" y="504308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8701017" y="517134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7862192" y="49175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8880822" y="496555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8903393" y="488734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8701017" y="49402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8006733" y="503673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8803678" y="497090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8321799" y="49435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8119208" y="49165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8820996" y="49231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7852151" y="506089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65" y="4964400"/>
            <a:ext cx="712579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56" y="4016886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data is centered…"/>
          <p:cNvSpPr txBox="1"/>
          <p:nvPr/>
        </p:nvSpPr>
        <p:spPr>
          <a:xfrm>
            <a:off x="7440519" y="5962724"/>
            <a:ext cx="236534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data is centered</a:t>
            </a:r>
          </a:p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(‘DC’ offset is removed)</a:t>
            </a:r>
          </a:p>
        </p:txBody>
      </p:sp>
      <p:sp>
        <p:nvSpPr>
          <p:cNvPr id="670" name="Arrow"/>
          <p:cNvSpPr/>
          <p:nvPr/>
        </p:nvSpPr>
        <p:spPr>
          <a:xfrm>
            <a:off x="5463861" y="4863800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71" name="subtract mean"/>
          <p:cNvSpPr txBox="1"/>
          <p:nvPr/>
        </p:nvSpPr>
        <p:spPr>
          <a:xfrm>
            <a:off x="5274268" y="447725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64364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As you know:</a:t>
                </a:r>
              </a:p>
              <a:p>
                <a:pPr lvl="1"/>
                <a:r>
                  <a:rPr lang="en-US" b="1" dirty="0"/>
                  <a:t>Covariance</a:t>
                </a:r>
                <a:r>
                  <a:rPr lang="en-US" dirty="0"/>
                  <a:t> of two random variables: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Covariance matrix </a:t>
                </a:r>
                <a:r>
                  <a:rPr lang="en-US" dirty="0"/>
                  <a:t>(also known as </a:t>
                </a:r>
                <a:r>
                  <a:rPr lang="en-US" b="1" dirty="0"/>
                  <a:t>second moment matrix</a:t>
                </a:r>
                <a:r>
                  <a:rPr lang="en-US" dirty="0"/>
                  <a:t>) of two random vectors: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our case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𝑿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 </m:t>
                    </m:r>
                  </m:oMath>
                </a14:m>
                <a:r>
                  <a:rPr lang="en-US" dirty="0"/>
                  <a:t>due to step 2.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latex.codecogs.com/gif.latex?%5Cdpi%7B300%7D%20%5Cbegin%7Balign%7D%20%5Coperatorname%7BCov%7D%28X%2CY%29%20%26%3D%20%5Coperatorname%7BE%7D%5Cleft%5B%28X%20-%20%5Coperatorname%7BE%7D%5BX%5D%29%28Y%20-%20%5Coperatorname%7BE%7D%5BY%5D%29%5Cright%5D%20%5Cnonumber%5C%5C%20%26%3D%20%5Coperatorname%7BE%7D%5Cleft%5BXY%20-X%5Coperatorname%7BE%7D%5BY%5D%20-Y%5Coperatorname%7BE%7D%5BX%5D%20&amp;plus;%20%5Coperatorname%7BE%7D%5BX%5D%5Coperatorname%7BE%7D%5BY%5D%5Cright%5D%20%5Cnonumber%5C%5C%20%26%3D%20%5Coperatorname%7BE%7D%5Cleft%5BXY%5Cright%5D%20-%202%5Coperatorname%7BE%7D%5BX%5D%5Coperatorname%7BE%7D%5BY%5D%20&amp;plus;%20%5Coperatorname%7BE%7D%5BX%5D%5Coperatorname%7BE%7D%5BY%5D%20%5Cnonumber%5C%5C%20%26%3D%20%5Coperatorname%7BE%7D%5Cleft%5BXY%5Cright%5D%20-%5Coperatorname%7BE%7D%5BX%5D%5Coperatorname%7BE%7D%5BY%5D%20%5Cnonumber%20%5Cend%7Balign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4" y="2342984"/>
            <a:ext cx="5788550" cy="13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operatorname%7BK%7D_%7B%5Cmathbf%7BX%7D%5Cmathbf%7BX%7D%7D%20%3D%20%5Coperatorname%7Bcov%7D%5B%5Cmathbf%7BX%7D%2C%5Cmathbf%7BX%7D%5D%20%3D%20%5Coperatorname%7BE%7D%5B%28%5Cmathbf%7BX%7D-%5Cmathbf%7B%5Cmu_X%7D%29%28%5Cmathbf%7BX%7D-%5Cmathbf%7B%5Cmu_X%7D%29%5E%7B%5Crm%20T%7D%5D%3D%20%5Coperatorname%7BE%7D%5B%5Cmathbf%7BX%7D%20%5Cmathbf%7BX%7D%5ET%5D%20-%20%5Cmathbf%7B%5Cmu_X%7D%5Cmathbf%7B%5Cmu_X%7D%5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7" y="4647179"/>
            <a:ext cx="8254227" cy="3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6217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/>
          <a:srcRect r="51453"/>
          <a:stretch>
            <a:fillRect/>
          </a:stretch>
        </p:blipFill>
        <p:spPr>
          <a:xfrm>
            <a:off x="3818399" y="1798675"/>
            <a:ext cx="5328962" cy="15008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5691878" y="4362467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85" name="Group"/>
          <p:cNvGrpSpPr/>
          <p:nvPr/>
        </p:nvGrpSpPr>
        <p:grpSpPr>
          <a:xfrm>
            <a:off x="5709836" y="4552014"/>
            <a:ext cx="1299078" cy="592875"/>
            <a:chOff x="0" y="0"/>
            <a:chExt cx="1385682" cy="843199"/>
          </a:xfrm>
        </p:grpSpPr>
        <p:sp>
          <p:nvSpPr>
            <p:cNvPr id="681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2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3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4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690" name="Group"/>
          <p:cNvGrpSpPr/>
          <p:nvPr/>
        </p:nvGrpSpPr>
        <p:grpSpPr>
          <a:xfrm rot="5400000">
            <a:off x="5872221" y="4451479"/>
            <a:ext cx="974308" cy="790500"/>
            <a:chOff x="0" y="0"/>
            <a:chExt cx="1385682" cy="843199"/>
          </a:xfrm>
        </p:grpSpPr>
        <p:sp>
          <p:nvSpPr>
            <p:cNvPr id="686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7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8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9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691" name="Rectangle"/>
          <p:cNvSpPr/>
          <p:nvPr/>
        </p:nvSpPr>
        <p:spPr>
          <a:xfrm>
            <a:off x="8573192" y="4360044"/>
            <a:ext cx="1334993" cy="968525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8591148" y="4549591"/>
            <a:ext cx="1299079" cy="592875"/>
            <a:chOff x="0" y="0"/>
            <a:chExt cx="1385682" cy="843199"/>
          </a:xfrm>
        </p:grpSpPr>
        <p:sp>
          <p:nvSpPr>
            <p:cNvPr id="6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701" name="Group"/>
          <p:cNvGrpSpPr/>
          <p:nvPr/>
        </p:nvGrpSpPr>
        <p:grpSpPr>
          <a:xfrm rot="5400000">
            <a:off x="8753533" y="4449056"/>
            <a:ext cx="974309" cy="790500"/>
            <a:chOff x="0" y="0"/>
            <a:chExt cx="1385682" cy="843199"/>
          </a:xfrm>
        </p:grpSpPr>
        <p:sp>
          <p:nvSpPr>
            <p:cNvPr id="6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31" y="3859049"/>
            <a:ext cx="914486" cy="41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44" y="3857120"/>
            <a:ext cx="914486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ay of x gradients"/>
          <p:cNvSpPr txBox="1"/>
          <p:nvPr/>
        </p:nvSpPr>
        <p:spPr>
          <a:xfrm>
            <a:off x="5606068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705" name="array of y gradients"/>
          <p:cNvSpPr txBox="1"/>
          <p:nvPr/>
        </p:nvSpPr>
        <p:spPr>
          <a:xfrm>
            <a:off x="8373809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706" name=".*"/>
          <p:cNvSpPr txBox="1"/>
          <p:nvPr/>
        </p:nvSpPr>
        <p:spPr>
          <a:xfrm>
            <a:off x="7505942" y="4463721"/>
            <a:ext cx="513872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 dirty="0">
                <a:solidFill>
                  <a:srgbClr val="000000"/>
                </a:solidFill>
                <a:latin typeface="Helvetica Light"/>
                <a:sym typeface="Helvetica Light"/>
              </a:rPr>
              <a:t>.*</a:t>
            </a:r>
          </a:p>
        </p:txBody>
      </p:sp>
      <p:sp>
        <p:nvSpPr>
          <p:cNvPr id="707" name="=sum("/>
          <p:cNvSpPr txBox="1"/>
          <p:nvPr/>
        </p:nvSpPr>
        <p:spPr>
          <a:xfrm>
            <a:off x="3537568" y="4416651"/>
            <a:ext cx="1884440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=sum(</a:t>
            </a:r>
          </a:p>
        </p:txBody>
      </p:sp>
      <p:sp>
        <p:nvSpPr>
          <p:cNvPr id="708" name=")"/>
          <p:cNvSpPr txBox="1"/>
          <p:nvPr/>
        </p:nvSpPr>
        <p:spPr>
          <a:xfrm>
            <a:off x="10223847" y="4416651"/>
            <a:ext cx="299069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)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rcRect l="24950" r="54504" b="49478"/>
          <a:stretch>
            <a:fillRect/>
          </a:stretch>
        </p:blipFill>
        <p:spPr>
          <a:xfrm>
            <a:off x="1646097" y="4733367"/>
            <a:ext cx="1935667" cy="6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3079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b="1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cross correlation- we are convolving a signal with a template of a </a:t>
            </a:r>
            <a:r>
              <a:rPr lang="en-US" dirty="0" err="1"/>
              <a:t>LoG</a:t>
            </a:r>
            <a:r>
              <a:rPr lang="en-US" dirty="0"/>
              <a:t> (Laplacian of Gaussian) to get the highest response when the template matches the signal.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581400"/>
            <a:ext cx="481019" cy="36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6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1"/>
            <a:ext cx="4775200" cy="2590940"/>
          </a:xfrm>
          <a:prstGeom prst="rect">
            <a:avLst/>
          </a:prstGeom>
          <a:noFill/>
        </p:spPr>
      </p:pic>
      <p:pic>
        <p:nvPicPr>
          <p:cNvPr id="226307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438400"/>
            <a:ext cx="4775200" cy="25909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097439" y="3333374"/>
            <a:ext cx="998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3715" y="340722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8766627" y="4880428"/>
            <a:ext cx="522516" cy="232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36001" y="5203372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45601" y="17526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8293100" y="1892300"/>
            <a:ext cx="1295400" cy="162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9644744" y="2514600"/>
            <a:ext cx="12192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Highest response occurs  when the signal is exactly the width of the negative part of the </a:t>
                </a:r>
                <a:r>
                  <a:rPr lang="en-US" dirty="0" err="1"/>
                  <a:t>LoG</a:t>
                </a:r>
                <a:r>
                  <a:rPr lang="en-US" dirty="0"/>
                  <a:t> =&gt; search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where the </a:t>
                </a:r>
                <a:r>
                  <a:rPr lang="en-US" dirty="0" err="1"/>
                  <a:t>LoG</a:t>
                </a:r>
                <a:r>
                  <a:rPr lang="en-US" dirty="0"/>
                  <a:t> is exactly zero (the boarder between negative and positive =&gt; the result is a circle: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7FB245-04E5-4247-B394-68C919BA8BDA}"/>
              </a:ext>
            </a:extLst>
          </p:cNvPr>
          <p:cNvGrpSpPr/>
          <p:nvPr/>
        </p:nvGrpSpPr>
        <p:grpSpPr>
          <a:xfrm>
            <a:off x="3381373" y="4746624"/>
            <a:ext cx="5611552" cy="2019300"/>
            <a:chOff x="3381373" y="4152735"/>
            <a:chExt cx="5611552" cy="20193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3" y="4152735"/>
              <a:ext cx="5429250" cy="201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72657" y="4587907"/>
              <a:ext cx="25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6027089" y="4788475"/>
              <a:ext cx="296583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response 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/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the characteristic scale of the blob by convolving it with </a:t>
            </a:r>
            <a:r>
              <a:rPr lang="en-US" dirty="0" err="1"/>
              <a:t>LoGs</a:t>
            </a:r>
            <a:r>
              <a:rPr lang="en-US" dirty="0"/>
              <a:t> at several scales and looking for the maximum response.</a:t>
            </a:r>
          </a:p>
          <a:p>
            <a:r>
              <a:rPr lang="en-US" dirty="0"/>
              <a:t>However, </a:t>
            </a:r>
            <a:r>
              <a:rPr lang="en-US" dirty="0" err="1"/>
              <a:t>LoG</a:t>
            </a:r>
            <a:r>
              <a:rPr lang="en-US" dirty="0"/>
              <a:t> response decays as scale increases.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the maximum of the </a:t>
            </a:r>
            <a:r>
              <a:rPr lang="en-US" dirty="0" err="1"/>
              <a:t>LoG</a:t>
            </a:r>
            <a:r>
              <a:rPr lang="en-US" dirty="0"/>
              <a:t> will be always at the same value, so we are using the scale normalized </a:t>
            </a:r>
            <a:r>
              <a:rPr lang="en-US" dirty="0" err="1"/>
              <a:t>LoG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https://towardsdatascience.com/sift-scale-invariant-feature-transform-c7233dc60f37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max responses:</a:t>
            </a:r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ull size"/>
          <p:cNvSpPr txBox="1"/>
          <p:nvPr/>
        </p:nvSpPr>
        <p:spPr>
          <a:xfrm>
            <a:off x="2872045" y="2655171"/>
            <a:ext cx="149491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03" name="3/4 size"/>
          <p:cNvSpPr txBox="1"/>
          <p:nvPr/>
        </p:nvSpPr>
        <p:spPr>
          <a:xfrm>
            <a:off x="9022431" y="2655171"/>
            <a:ext cx="14099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04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5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scale invariance 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US" dirty="0"/>
              <a:t>Blob detection is invariance to scale.</a:t>
            </a:r>
          </a:p>
        </p:txBody>
      </p:sp>
    </p:spTree>
    <p:extLst>
      <p:ext uri="{BB962C8B-B14F-4D97-AF65-F5344CB8AC3E}">
        <p14:creationId xmlns:p14="http://schemas.microsoft.com/office/powerpoint/2010/main" val="51455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unflower_log_squared1.jpg" descr="sunflower_log_squared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7" y="395883"/>
            <a:ext cx="4762501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un2_squared1.jpg" descr="sun2_squared1.jpg"/>
          <p:cNvPicPr>
            <a:picLocks/>
          </p:cNvPicPr>
          <p:nvPr/>
        </p:nvPicPr>
        <p:blipFill>
          <a:blip r:embed="rId4">
            <a:alphaModFix amt="59672"/>
          </a:blip>
          <a:srcRect l="13043" t="14354" r="9550" b="17853"/>
          <a:stretch>
            <a:fillRect/>
          </a:stretch>
        </p:blipFill>
        <p:spPr>
          <a:xfrm>
            <a:off x="7143564" y="3272507"/>
            <a:ext cx="4763035" cy="2372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</a:blip>
          <a:srcRect l="14022" t="15083" r="10485" b="18614"/>
          <a:stretch>
            <a:fillRect/>
          </a:stretch>
        </p:blipFill>
        <p:spPr>
          <a:xfrm>
            <a:off x="285750" y="3276274"/>
            <a:ext cx="6667500" cy="33298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14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02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95" t="15631" r="10573" b="18927"/>
          <a:stretch>
            <a:fillRect/>
          </a:stretch>
        </p:blipFill>
        <p:spPr>
          <a:xfrm>
            <a:off x="423602" y="3381617"/>
            <a:ext cx="6391891" cy="311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unflower_log_squared2.jpg" descr="sunflower_log_squared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5917"/>
            <a:ext cx="4762500" cy="267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096" t="14936" r="9674" b="18350"/>
          <a:stretch>
            <a:fillRect/>
          </a:stretch>
        </p:blipFill>
        <p:spPr>
          <a:xfrm>
            <a:off x="7290346" y="3373194"/>
            <a:ext cx="4469383" cy="217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22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712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unflower_log_squared3.jpg" descr="sunflower_log_squared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</a:blip>
          <a:srcRect l="13992" t="15896" r="10518" b="19320"/>
          <a:stretch>
            <a:fillRect/>
          </a:stretch>
        </p:blipFill>
        <p:spPr>
          <a:xfrm>
            <a:off x="474808" y="3423167"/>
            <a:ext cx="6289322" cy="303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21" t="15286" r="9568" b="18764"/>
          <a:stretch>
            <a:fillRect/>
          </a:stretch>
        </p:blipFill>
        <p:spPr>
          <a:xfrm>
            <a:off x="7316577" y="3399337"/>
            <a:ext cx="4416837" cy="211936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0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1" name="peak!"/>
          <p:cNvSpPr txBox="1"/>
          <p:nvPr/>
        </p:nvSpPr>
        <p:spPr>
          <a:xfrm>
            <a:off x="10307921" y="4083804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70590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</a:blip>
          <a:srcRect l="14057" t="16594" r="10528" b="20053"/>
          <a:stretch>
            <a:fillRect/>
          </a:stretch>
        </p:blipFill>
        <p:spPr>
          <a:xfrm>
            <a:off x="622473" y="3524910"/>
            <a:ext cx="5994126" cy="2832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unflower_log_squared4.jpg" descr="sunflower_log_squared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01" t="16349" r="9502" b="19911"/>
          <a:stretch>
            <a:fillRect/>
          </a:stretch>
        </p:blipFill>
        <p:spPr>
          <a:xfrm>
            <a:off x="7433946" y="3490447"/>
            <a:ext cx="4181998" cy="193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9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0" name="peak!"/>
          <p:cNvSpPr txBox="1"/>
          <p:nvPr/>
        </p:nvSpPr>
        <p:spPr>
          <a:xfrm>
            <a:off x="4848371" y="4667475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218687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86" t="17866" r="10430" b="21127"/>
          <a:stretch>
            <a:fillRect/>
          </a:stretch>
        </p:blipFill>
        <p:spPr>
          <a:xfrm>
            <a:off x="794263" y="3658399"/>
            <a:ext cx="5650461" cy="2565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nflower_log_squared5.jpg" descr="sunflower_log_squared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0723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56" t="18521" r="9655" b="21844"/>
          <a:stretch>
            <a:fillRect/>
          </a:stretch>
        </p:blipFill>
        <p:spPr>
          <a:xfrm>
            <a:off x="7620372" y="3631229"/>
            <a:ext cx="3809264" cy="165569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8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51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47" t="18343" r="10425" b="21822"/>
          <a:stretch>
            <a:fillRect/>
          </a:stretch>
        </p:blipFill>
        <p:spPr>
          <a:xfrm>
            <a:off x="828787" y="3699179"/>
            <a:ext cx="5581584" cy="2484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unflower_log_squared6.jpg" descr="sunflower_log_squared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64" t="19176" r="9682" b="22451"/>
          <a:stretch>
            <a:fillRect/>
          </a:stretch>
        </p:blipFill>
        <p:spPr>
          <a:xfrm>
            <a:off x="7682504" y="3694157"/>
            <a:ext cx="3639290" cy="154904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56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630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</a:t>
            </a:r>
            <a:r>
              <a:rPr dirty="0"/>
              <a:t>optimal scale</a:t>
            </a:r>
          </a:p>
        </p:txBody>
      </p:sp>
      <p:pic>
        <p:nvPicPr>
          <p:cNvPr id="395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02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03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04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05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06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07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14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15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16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17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18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19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20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</p:spTree>
    <p:extLst>
      <p:ext uri="{BB962C8B-B14F-4D97-AF65-F5344CB8AC3E}">
        <p14:creationId xmlns:p14="http://schemas.microsoft.com/office/powerpoint/2010/main" val="16657891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  <p:pic>
        <p:nvPicPr>
          <p:cNvPr id="423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30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31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32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33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34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35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42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43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44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45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46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47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48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  <p:sp>
        <p:nvSpPr>
          <p:cNvPr id="449" name="maximum response"/>
          <p:cNvSpPr txBox="1"/>
          <p:nvPr/>
        </p:nvSpPr>
        <p:spPr>
          <a:xfrm>
            <a:off x="4018702" y="4609706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  <p:sp>
        <p:nvSpPr>
          <p:cNvPr id="450" name="maximum response"/>
          <p:cNvSpPr txBox="1"/>
          <p:nvPr/>
        </p:nvSpPr>
        <p:spPr>
          <a:xfrm>
            <a:off x="5974529" y="2232954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351015455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rcRect l="9694" t="9183" r="10081" b="8338"/>
          <a:stretch>
            <a:fillRect/>
          </a:stretch>
        </p:blipFill>
        <p:spPr>
          <a:xfrm>
            <a:off x="5048539" y="65055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rcRect l="9710" t="10667" r="9677" b="9439"/>
          <a:stretch>
            <a:fillRect/>
          </a:stretch>
        </p:blipFill>
        <p:spPr>
          <a:xfrm>
            <a:off x="5048539" y="453275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616724" y="3215574"/>
            <a:ext cx="380163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cross-scale maximum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96790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594382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9.8</a:t>
            </a:r>
          </a:p>
        </p:txBody>
      </p:sp>
      <p:sp>
        <p:nvSpPr>
          <p:cNvPr id="13" name="optimal scale">
            <a:extLst>
              <a:ext uri="{FF2B5EF4-FFF2-40B4-BE49-F238E27FC236}">
                <a16:creationId xmlns:a16="http://schemas.microsoft.com/office/drawing/2014/main" id="{CAE67A78-99F2-4B26-B811-0947E42D8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edges: </a:t>
            </a:r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 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557214"/>
            <a:ext cx="95631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22591" y="1100233"/>
            <a:ext cx="9346817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images.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scales for the max response. </a:t>
            </a: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Reminder: 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LoG</a:t>
            </a:r>
            <a:r>
              <a:rPr lang="en-US" dirty="0"/>
              <a:t> 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images is low-passed filter so much, we can decimate the image and not loose data in the process!</a:t>
            </a:r>
          </a:p>
          <a:p>
            <a:r>
              <a:rPr lang="en-US" dirty="0"/>
              <a:t>We can build a Gaussian pyramid (as taught in image processing recap class) and run the entire algorithm on the different </a:t>
            </a:r>
            <a:r>
              <a:rPr lang="en-US" b="1" dirty="0"/>
              <a:t>octave scales.</a:t>
            </a:r>
          </a:p>
          <a:p>
            <a:r>
              <a:rPr lang="en-US" b="1" dirty="0"/>
              <a:t>When using different octave scales we can get features from different image scale.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 descr="Image result for hous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72" y="3452561"/>
            <a:ext cx="4937761" cy="329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277675" y="4031306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56103" y="474344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39426" y="5098480"/>
            <a:ext cx="442727" cy="442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2766060" y="3962400"/>
            <a:ext cx="2511615" cy="1235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0"/>
          </p:cNvCxnSpPr>
          <p:nvPr/>
        </p:nvCxnSpPr>
        <p:spPr>
          <a:xfrm>
            <a:off x="2766060" y="3962400"/>
            <a:ext cx="1592387" cy="781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2"/>
          </p:cNvCxnSpPr>
          <p:nvPr/>
        </p:nvCxnSpPr>
        <p:spPr>
          <a:xfrm>
            <a:off x="2766060" y="3962400"/>
            <a:ext cx="1473366" cy="13574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Advantages:</a:t>
                </a:r>
              </a:p>
              <a:p>
                <a:pPr lvl="1"/>
                <a:r>
                  <a:rPr lang="en-US" dirty="0"/>
                  <a:t>Invariant to translation, rotation, scale and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(because we use only the derivatives: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∇</m:t>
                        </m:r>
                        <m: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∗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𝐼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𝐺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∗(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r>
                      <m:rPr>
                        <m:sty m:val="p"/>
                      </m:rP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I</m:t>
                    </m:r>
                    <m: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).</a:t>
                </a:r>
              </a:p>
              <a:p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match edges, not just corners (why it’s matter? Now)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b="1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Wikipedia]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 err="1"/>
              <a:t>Atempt</a:t>
            </a:r>
            <a:r>
              <a:rPr lang="en-US" dirty="0"/>
              <a:t> 2: lets find corners in edge image- they are unique because their surrounding are very different.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D268A9-3981-4133-80DF-F601980C11FC}"/>
              </a:ext>
            </a:extLst>
          </p:cNvPr>
          <p:cNvGrpSpPr/>
          <p:nvPr/>
        </p:nvGrpSpPr>
        <p:grpSpPr>
          <a:xfrm>
            <a:off x="4521200" y="3429000"/>
            <a:ext cx="3149600" cy="2209800"/>
            <a:chOff x="533400" y="2413000"/>
            <a:chExt cx="2362200" cy="220980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44E8AA-4380-40CC-9A06-28F7EF9C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416BE2D9-957C-4DA7-8B06-22901C1C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ECFEE43-575C-4051-BB4F-900AE2DB8A49}"/>
              </a:ext>
            </a:extLst>
          </p:cNvPr>
          <p:cNvSpPr/>
          <p:nvPr/>
        </p:nvSpPr>
        <p:spPr>
          <a:xfrm>
            <a:off x="4946977" y="3621464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8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blipFill>
                <a:blip r:embed="rId4"/>
                <a:stretch>
                  <a:fillRect l="-1333" t="-9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37600" y="2057400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9186334" y="3008313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48801" y="32639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9189773" y="3004874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495043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927692" y="3070281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pixels.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second-moments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if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detection: probabilistic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ellipse can have a matrix form 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Combining the two equations seen before we can conclude that when taking a cross-section from the error function, we can get an ellipsoid.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  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]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0000"/>
                        </a:solidFill>
                      </a:rPr>
                      <m:t>const</m:t>
                    </m:r>
                  </m:oMath>
                </a14:m>
                <a:endParaRPr lang="en-US" sz="2800" dirty="0">
                  <a:cs typeface="Times New Roman" pitchFamily="18" charset="0"/>
                  <a:sym typeface="Symbol" pitchFamily="18" charset="2"/>
                </a:endParaRPr>
              </a:p>
              <a:p>
                <a:r>
                  <a:rPr lang="en-US" dirty="0">
                    <a:cs typeface="Times New Roman" pitchFamily="18" charset="0"/>
                    <a:sym typeface="Symbol" pitchFamily="18" charset="2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79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b="0" dirty="0"/>
                  <a:t> 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[0.04, 0.06])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strike="sngStrike" dirty="0">
                <a:solidFill>
                  <a:schemeClr val="tx1"/>
                </a:solidFill>
              </a:rPr>
              <a:t>Subtract the mean from each patch gradient.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second-moment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  <p:sp>
        <p:nvSpPr>
          <p:cNvPr id="3" name="Left Brace 2"/>
          <p:cNvSpPr/>
          <p:nvPr/>
        </p:nvSpPr>
        <p:spPr>
          <a:xfrm>
            <a:off x="1256306" y="2544417"/>
            <a:ext cx="408166" cy="102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8638" y="5740842"/>
            <a:ext cx="48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PCA (principal component analysis). Out of scope but really interesting!</a:t>
            </a:r>
          </a:p>
        </p:txBody>
      </p:sp>
      <p:cxnSp>
        <p:nvCxnSpPr>
          <p:cNvPr id="9" name="Curved Connector 8"/>
          <p:cNvCxnSpPr>
            <a:cxnSpLocks/>
            <a:stCxn id="5" idx="0"/>
            <a:endCxn id="3" idx="1"/>
          </p:cNvCxnSpPr>
          <p:nvPr/>
        </p:nvCxnSpPr>
        <p:spPr>
          <a:xfrm rot="16200000" flipV="1">
            <a:off x="763326" y="3550258"/>
            <a:ext cx="2683565" cy="1697603"/>
          </a:xfrm>
          <a:prstGeom prst="curvedConnector4">
            <a:avLst>
              <a:gd name="adj1" fmla="val 40444"/>
              <a:gd name="adj2" fmla="val 1551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  <p:extLst>
      <p:ext uri="{BB962C8B-B14F-4D97-AF65-F5344CB8AC3E}">
        <p14:creationId xmlns:p14="http://schemas.microsoft.com/office/powerpoint/2010/main" val="3732459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  <p:extLst>
      <p:ext uri="{BB962C8B-B14F-4D97-AF65-F5344CB8AC3E}">
        <p14:creationId xmlns:p14="http://schemas.microsoft.com/office/powerpoint/2010/main" val="2488000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711200" y="1295400"/>
            <a:ext cx="108712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  <p:extLst>
      <p:ext uri="{BB962C8B-B14F-4D97-AF65-F5344CB8AC3E}">
        <p14:creationId xmlns:p14="http://schemas.microsoft.com/office/powerpoint/2010/main" val="101123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Equation" r:id="rId6" imgW="1117600" imgH="241300" progId="Equation.3">
                    <p:embed/>
                  </p:oleObj>
                </mc:Choice>
                <mc:Fallback>
                  <p:oleObj name="Equation" r:id="rId6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  <p:extLst>
      <p:ext uri="{BB962C8B-B14F-4D97-AF65-F5344CB8AC3E}">
        <p14:creationId xmlns:p14="http://schemas.microsoft.com/office/powerpoint/2010/main" val="55323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Ellipse rotates but its shape (</a:t>
            </a: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) remains the same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1" name="Group"/>
          <p:cNvGrpSpPr/>
          <p:nvPr/>
        </p:nvGrpSpPr>
        <p:grpSpPr>
          <a:xfrm rot="20340000">
            <a:off x="3556266" y="3339043"/>
            <a:ext cx="1236402" cy="366328"/>
            <a:chOff x="0" y="179601"/>
            <a:chExt cx="1318828" cy="520999"/>
          </a:xfrm>
        </p:grpSpPr>
        <p:sp>
          <p:nvSpPr>
            <p:cNvPr id="42" name="Oval"/>
            <p:cNvSpPr/>
            <p:nvPr/>
          </p:nvSpPr>
          <p:spPr>
            <a:xfrm>
              <a:off x="0" y="179601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" name="Line"/>
            <p:cNvSpPr/>
            <p:nvPr/>
          </p:nvSpPr>
          <p:spPr>
            <a:xfrm>
              <a:off x="286" y="439170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" name="Line"/>
            <p:cNvSpPr/>
            <p:nvPr/>
          </p:nvSpPr>
          <p:spPr>
            <a:xfrm>
              <a:off x="658017" y="181311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5" name="Group"/>
          <p:cNvGrpSpPr/>
          <p:nvPr/>
        </p:nvGrpSpPr>
        <p:grpSpPr>
          <a:xfrm rot="1020000">
            <a:off x="6704966" y="3338392"/>
            <a:ext cx="1237373" cy="367036"/>
            <a:chOff x="0" y="109542"/>
            <a:chExt cx="1319863" cy="522006"/>
          </a:xfrm>
        </p:grpSpPr>
        <p:sp>
          <p:nvSpPr>
            <p:cNvPr id="46" name="Oval"/>
            <p:cNvSpPr/>
            <p:nvPr/>
          </p:nvSpPr>
          <p:spPr>
            <a:xfrm>
              <a:off x="0" y="109542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" name="Line"/>
            <p:cNvSpPr/>
            <p:nvPr/>
          </p:nvSpPr>
          <p:spPr>
            <a:xfrm>
              <a:off x="1321" y="368466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8" name="Line"/>
            <p:cNvSpPr/>
            <p:nvPr/>
          </p:nvSpPr>
          <p:spPr>
            <a:xfrm>
              <a:off x="659214" y="112260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intensity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b="1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err="1"/>
              <a:t>keypoint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/>
              <a:t>keypoint</a:t>
            </a:r>
            <a:r>
              <a:rPr lang="en-US" dirty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4241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>
                <a:solidFill>
                  <a:schemeClr val="tx1"/>
                </a:solidFill>
              </a:rPr>
              <a:t>x, y 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variant (called </a:t>
            </a:r>
            <a:r>
              <a:rPr lang="en-US" sz="2800" b="1" dirty="0">
                <a:solidFill>
                  <a:schemeClr val="tx1"/>
                </a:solidFill>
              </a:rPr>
              <a:t>principal curvature</a:t>
            </a:r>
            <a:r>
              <a:rPr lang="en-US" sz="2800" dirty="0">
                <a:solidFill>
                  <a:schemeClr val="tx1"/>
                </a:solidFill>
              </a:rPr>
              <a:t>) around 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scale.</a:t>
            </a: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b="1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292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1: Filter the image using the template as filter kernel. 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SIFT: scale invariant feature transform.</a:t>
            </a:r>
          </a:p>
          <a:p>
            <a:r>
              <a:rPr lang="en-US" dirty="0"/>
              <a:t>Extraordinarily robust matching technique for local </a:t>
            </a:r>
            <a:r>
              <a:rPr lang="en-US" dirty="0" err="1"/>
              <a:t>keypoint</a:t>
            </a:r>
            <a:r>
              <a:rPr lang="en-US" dirty="0"/>
              <a:t> detection description and matching.</a:t>
            </a:r>
          </a:p>
          <a:p>
            <a:r>
              <a:rPr lang="en-US" dirty="0"/>
              <a:t>Can handle changes in viewpoint: 3D change of POV, scale, rotation and translation.</a:t>
            </a:r>
          </a:p>
          <a:p>
            <a:pPr lvl="1"/>
            <a:r>
              <a:rPr lang="en-US" sz="2800" dirty="0"/>
              <a:t>Up to about 60 degree out of plane rotation.</a:t>
            </a:r>
          </a:p>
          <a:p>
            <a:r>
              <a:rPr lang="en-US" dirty="0"/>
              <a:t>Can handle significant changes in illumination.</a:t>
            </a:r>
          </a:p>
          <a:p>
            <a:pPr lvl="1"/>
            <a:r>
              <a:rPr lang="en-US" sz="2800" dirty="0"/>
              <a:t>Sometimes even day vs. night.</a:t>
            </a:r>
          </a:p>
          <a:p>
            <a:r>
              <a:rPr lang="en-US" dirty="0"/>
              <a:t>Fast and efficient—can run in real time.</a:t>
            </a:r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1: Filter the image using the template as filter kernel. 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1: Filter the image using the template as filter kernel. 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9" y="3838983"/>
            <a:ext cx="4571682" cy="73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943936" y="5838627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Increases for higher local intensities.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2: Filter the image using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template. 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2: Filter the image using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template. 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went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2: Filter the image using a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template. 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551877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high-contrast areas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9996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FB02-3FD2-4E71-97EA-58B706FC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A39B1-0B25-4998-A588-969F3A5A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Can construct the above equation to a regular cross correlation and a sum of the image patch times minus the average patch.</a:t>
            </a:r>
          </a:p>
          <a:p>
            <a:r>
              <a:rPr lang="en-US" strike="sngStrike" dirty="0"/>
              <a:t>a sum of the image patch times minus the average patch == 0 if this is a high contract region (half 1 half 0), </a:t>
            </a:r>
          </a:p>
          <a:p>
            <a:r>
              <a:rPr lang="en-US" dirty="0">
                <a:highlight>
                  <a:srgbClr val="FFFF00"/>
                </a:highlight>
              </a:rPr>
              <a:t>Why without the mean of the image patch?????</a:t>
            </a:r>
          </a:p>
        </p:txBody>
      </p:sp>
    </p:spTree>
    <p:extLst>
      <p:ext uri="{BB962C8B-B14F-4D97-AF65-F5344CB8AC3E}">
        <p14:creationId xmlns:p14="http://schemas.microsoft.com/office/powerpoint/2010/main" val="136494044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3: Use sum of squared differences (SSD).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324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14" y="3298011"/>
            <a:ext cx="2146441" cy="274267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3: Use sum of squared differences (SSD).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0122766" y="3497401"/>
            <a:ext cx="1552860" cy="873004"/>
            <a:chOff x="10409822" y="3209701"/>
            <a:chExt cx="1116119" cy="627472"/>
          </a:xfrm>
        </p:grpSpPr>
        <p:sp>
          <p:nvSpPr>
            <p:cNvPr id="19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1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26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7" name="What will the output look like?"/>
          <p:cNvSpPr txBox="1"/>
          <p:nvPr/>
        </p:nvSpPr>
        <p:spPr>
          <a:xfrm>
            <a:off x="8943936" y="6117248"/>
            <a:ext cx="285957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could go wrong?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30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302" y="461755"/>
            <a:ext cx="2146853" cy="2743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76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3: Use sum of squared differences (SSD).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17890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6" y="4348201"/>
            <a:ext cx="4001762" cy="977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11531" y="2877366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928890" y="3448178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41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22" y="3835004"/>
            <a:ext cx="5319141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80" y="461754"/>
            <a:ext cx="2142975" cy="273824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What will the output look like?"/>
          <p:cNvSpPr txBox="1"/>
          <p:nvPr/>
        </p:nvSpPr>
        <p:spPr>
          <a:xfrm>
            <a:off x="8943936" y="457631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Not robust to local intensity changes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086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667"/>
          <p:cNvSpPr txBox="1">
            <a:spLocks/>
          </p:cNvSpPr>
          <p:nvPr/>
        </p:nvSpPr>
        <p:spPr>
          <a:xfrm>
            <a:off x="4138134" y="2151481"/>
            <a:ext cx="6965295" cy="3660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Observations so far: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subtracting mean deals with brightness bias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dividing by standard deviation removes contrast bias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Can we combine the two effects?</a:t>
            </a:r>
          </a:p>
        </p:txBody>
      </p:sp>
    </p:spTree>
    <p:extLst>
      <p:ext uri="{BB962C8B-B14F-4D97-AF65-F5344CB8AC3E}">
        <p14:creationId xmlns:p14="http://schemas.microsoft.com/office/powerpoint/2010/main" val="234489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4: Normalized cross-correlation (NCC).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6175946" y="3064534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5" y="4573945"/>
            <a:ext cx="4132391" cy="751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2" name="filter"/>
          <p:cNvSpPr txBox="1"/>
          <p:nvPr/>
        </p:nvSpPr>
        <p:spPr>
          <a:xfrm>
            <a:off x="5769587" y="2703198"/>
            <a:ext cx="5441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filter</a:t>
            </a: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43783" y="3475689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97" y="2774496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6958496" y="308814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7038447" y="2703198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3" name="filter"/>
          <p:cNvSpPr txBox="1"/>
          <p:nvPr/>
        </p:nvSpPr>
        <p:spPr>
          <a:xfrm>
            <a:off x="7852227" y="5105852"/>
            <a:ext cx="180325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local patch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24" name="Line"/>
          <p:cNvSpPr/>
          <p:nvPr/>
        </p:nvSpPr>
        <p:spPr>
          <a:xfrm flipH="1">
            <a:off x="9181721" y="4544020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297537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4: Normalized cross-correlation (NCC).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497401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3815288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4009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297536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Find this template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do we detect the template      in he following image?</a:t>
            </a:r>
          </a:p>
        </p:txBody>
      </p:sp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58" y="146942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67"/>
          <p:cNvSpPr txBox="1">
            <a:spLocks/>
          </p:cNvSpPr>
          <p:nvPr/>
        </p:nvSpPr>
        <p:spPr>
          <a:xfrm>
            <a:off x="506437" y="5963815"/>
            <a:ext cx="11179126" cy="89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Solution 4: Normalized cross-correlation (NCC).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497401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481139" y="2218706"/>
            <a:ext cx="115095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1-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3815288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59692"/>
            <a:ext cx="2146853" cy="2717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the best method?</a:t>
            </a:r>
            <a:endParaRPr dirty="0"/>
          </a:p>
        </p:txBody>
      </p:sp>
      <p:sp>
        <p:nvSpPr>
          <p:cNvPr id="23" name="Shape 667"/>
          <p:cNvSpPr txBox="1">
            <a:spLocks/>
          </p:cNvSpPr>
          <p:nvPr/>
        </p:nvSpPr>
        <p:spPr>
          <a:xfrm>
            <a:off x="506437" y="1325563"/>
            <a:ext cx="11179126" cy="2725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It depends on whether you care about speed or invariance.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Zero-mean: Fastest, very sensitive to local intensity.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Sum of squared differences: Medium speed, sensitive to intensity offsets.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Normalized cross-correlation: Slowest, invariant to contrast and brightness.</a:t>
            </a:r>
          </a:p>
        </p:txBody>
      </p:sp>
    </p:spTree>
    <p:extLst>
      <p:ext uri="{BB962C8B-B14F-4D97-AF65-F5344CB8AC3E}">
        <p14:creationId xmlns:p14="http://schemas.microsoft.com/office/powerpoint/2010/main" val="223038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F92A-04F9-4D14-BC63-6E089997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D942F-5FBC-4487-9593-43EDEADFE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Sum of squared distances.</a:t>
                </a:r>
              </a:p>
              <a:p>
                <a:r>
                  <a:rPr lang="en-US" dirty="0"/>
                  <a:t>Use the whole patch as a template and find best match in other image.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D942F-5FBC-4487-9593-43EDEADFE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83E79F-C222-4A34-9FB1-1C682EAD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" t="-229" r="-173" b="10684"/>
          <a:stretch/>
        </p:blipFill>
        <p:spPr>
          <a:xfrm>
            <a:off x="632593" y="2672500"/>
            <a:ext cx="10926814" cy="36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40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B78C-FBD8-4039-AEDA-61FDDB9E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2E657-036C-48AD-919A-65E30CEC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good enough for light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BB871-7BFB-4879-A72C-357656F1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73" y="1300899"/>
            <a:ext cx="8305854" cy="55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85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2645-05A8-4DD2-ADF2-5B8910D5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CC231-5E75-4637-90FB-E835F18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without the flipping of the kernel in x and y directions.</a:t>
            </a:r>
          </a:p>
          <a:p>
            <a:r>
              <a:rPr lang="en-US" dirty="0"/>
              <a:t>Pretty much the same</a:t>
            </a:r>
          </a:p>
        </p:txBody>
      </p:sp>
    </p:spTree>
    <p:extLst>
      <p:ext uri="{BB962C8B-B14F-4D97-AF65-F5344CB8AC3E}">
        <p14:creationId xmlns:p14="http://schemas.microsoft.com/office/powerpoint/2010/main" val="605695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DD07-BDA2-48A4-8EA2-14988D5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8B69B-33B4-4E37-971B-67E9D8BDD6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NCC</a:t>
                </a:r>
                <a:r>
                  <a:rPr lang="en-US" b="0" dirty="0"/>
                  <a:t>: Normalized cross correlation. Sometimes called </a:t>
                </a:r>
                <a:r>
                  <a:rPr lang="en-US" b="1" dirty="0"/>
                  <a:t>ZNCC</a:t>
                </a:r>
                <a:r>
                  <a:rPr lang="en-US" b="0" dirty="0"/>
                  <a:t> (zeroed NCC).</a:t>
                </a:r>
              </a:p>
              <a:p>
                <a:r>
                  <a:rPr lang="en-US" b="0" dirty="0"/>
                  <a:t>Can handle </a:t>
                </a:r>
                <a:r>
                  <a:rPr lang="en-US" dirty="0"/>
                  <a:t>change in lighting: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Subtract patch mean: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Divide by STD of template: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Run on each normalized patch of second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𝑁𝐶𝐶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8B69B-33B4-4E37-971B-67E9D8BDD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324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762000"/>
            <a:ext cx="9762066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1845-8FB8-4C54-811C-F9F4BF0F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037-79CB-4E01-8E3E-8486D27E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Still can’t handle rotation…</a:t>
            </a:r>
          </a:p>
        </p:txBody>
      </p:sp>
    </p:spTree>
    <p:extLst>
      <p:ext uri="{BB962C8B-B14F-4D97-AF65-F5344CB8AC3E}">
        <p14:creationId xmlns:p14="http://schemas.microsoft.com/office/powerpoint/2010/main" val="303822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b="1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b="1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40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Histogram of Oriented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dense representation of image as blocks, each with its own histogram of gradient directions, weighted by the gradient magnitude.</a:t>
            </a:r>
          </a:p>
          <a:p>
            <a:r>
              <a:rPr lang="en-US" dirty="0"/>
              <a:t>Originally used to detect humans in images. </a:t>
            </a:r>
          </a:p>
          <a:p>
            <a:r>
              <a:rPr lang="en-US" dirty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b="1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 at the selected scale, 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 and calculate gradient orientation and magnitude to each pixel.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Magnitude 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weighting</a:t>
            </a:r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Invariant to:</a:t>
            </a:r>
          </a:p>
          <a:p>
            <a:pPr lvl="1"/>
            <a:r>
              <a:rPr lang="en-US" dirty="0"/>
              <a:t>Rotation (due to shifting of the histograms around the main direction).</a:t>
            </a:r>
          </a:p>
          <a:p>
            <a:pPr lvl="1"/>
            <a:r>
              <a:rPr lang="en-US" dirty="0"/>
              <a:t>Translation (easy to see).</a:t>
            </a:r>
          </a:p>
          <a:p>
            <a:pPr lvl="1"/>
            <a:r>
              <a:rPr lang="en-US" dirty="0"/>
              <a:t>Scale (build at a specific scale).</a:t>
            </a:r>
          </a:p>
          <a:p>
            <a:pPr lvl="1"/>
            <a:r>
              <a:rPr lang="en-US" dirty="0"/>
              <a:t>Illumination shift (only derivatives are used).</a:t>
            </a:r>
          </a:p>
          <a:p>
            <a:pPr lvl="1"/>
            <a:r>
              <a:rPr lang="en-US" dirty="0"/>
              <a:t>Illumination scale (normalize the feature vector).</a:t>
            </a:r>
          </a:p>
          <a:p>
            <a:pPr lvl="1"/>
            <a:r>
              <a:rPr lang="en-US" dirty="0"/>
              <a:t>3D change of view (the descriptor is of local </a:t>
            </a:r>
            <a:r>
              <a:rPr lang="en-US" dirty="0" err="1"/>
              <a:t>keypoints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b="1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distance</a:t>
            </a:r>
          </a:p>
          <a:p>
            <a:pPr marL="514350" indent="-457200"/>
            <a:r>
              <a:rPr lang="en-US" sz="3000" dirty="0"/>
              <a:t>What distance function to use?</a:t>
            </a:r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4246</TotalTime>
  <Words>4513</Words>
  <Application>Microsoft Office PowerPoint</Application>
  <PresentationFormat>Widescreen</PresentationFormat>
  <Paragraphs>764</Paragraphs>
  <Slides>113</Slides>
  <Notes>17</Notes>
  <HiddenSlides>24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Helvetica</vt:lpstr>
      <vt:lpstr>Helvetica Light</vt:lpstr>
      <vt:lpstr>Times New Roman</vt:lpstr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Advantages of local keypoints</vt:lpstr>
      <vt:lpstr>keypoints</vt:lpstr>
      <vt:lpstr>contents</vt:lpstr>
      <vt:lpstr>Blob detection</vt:lpstr>
      <vt:lpstr>Blob detection</vt:lpstr>
      <vt:lpstr>Blob detection</vt:lpstr>
      <vt:lpstr>PowerPoint Presentation</vt:lpstr>
      <vt:lpstr>Blob detection- normalized LoG</vt:lpstr>
      <vt:lpstr>Blob detection- normalized LoG</vt:lpstr>
      <vt:lpstr>Blob detection- normalized LoG</vt:lpstr>
      <vt:lpstr>Blob detection- normalized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Normalized LoG – optimal scale</vt:lpstr>
      <vt:lpstr>Normalized LoG – optimal scale</vt:lpstr>
      <vt:lpstr>Normalized LoG – optimal scale</vt:lpstr>
      <vt:lpstr>As seen in class- edges: DoG</vt:lpstr>
      <vt:lpstr>PowerPoint Presentation</vt:lpstr>
      <vt:lpstr>Blob detection algorithm</vt:lpstr>
      <vt:lpstr>PowerPoint Presentation</vt:lpstr>
      <vt:lpstr>Improved LoG blob detector</vt:lpstr>
      <vt:lpstr>Blob detection: summary</vt:lpstr>
      <vt:lpstr>contents</vt:lpstr>
      <vt:lpstr>keypoints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PowerPoint Presentation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Find this template</vt:lpstr>
      <vt:lpstr>What is the best method?</vt:lpstr>
      <vt:lpstr>SSD</vt:lpstr>
      <vt:lpstr>SSD</vt:lpstr>
      <vt:lpstr>Cross correlation</vt:lpstr>
      <vt:lpstr>NCC</vt:lpstr>
      <vt:lpstr>NCC</vt:lpstr>
      <vt:lpstr>NCC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detection</dc:title>
  <dc:creator> </dc:creator>
  <cp:lastModifiedBy> </cp:lastModifiedBy>
  <cp:revision>114</cp:revision>
  <dcterms:created xsi:type="dcterms:W3CDTF">2019-11-08T16:12:10Z</dcterms:created>
  <dcterms:modified xsi:type="dcterms:W3CDTF">2019-12-27T14:14:04Z</dcterms:modified>
</cp:coreProperties>
</file>